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9" r:id="rId2"/>
  </p:sldMasterIdLst>
  <p:notesMasterIdLst>
    <p:notesMasterId r:id="rId15"/>
  </p:notesMasterIdLst>
  <p:handoutMasterIdLst>
    <p:handoutMasterId r:id="rId16"/>
  </p:handoutMasterIdLst>
  <p:sldIdLst>
    <p:sldId id="304" r:id="rId3"/>
    <p:sldId id="382" r:id="rId4"/>
    <p:sldId id="383" r:id="rId5"/>
    <p:sldId id="385" r:id="rId6"/>
    <p:sldId id="386" r:id="rId7"/>
    <p:sldId id="387" r:id="rId8"/>
    <p:sldId id="388" r:id="rId9"/>
    <p:sldId id="389" r:id="rId10"/>
    <p:sldId id="391" r:id="rId11"/>
    <p:sldId id="392" r:id="rId12"/>
    <p:sldId id="393" r:id="rId13"/>
    <p:sldId id="394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1F0BBA-3347-42EB-84FB-A4FC21AF78A6}">
          <p14:sldIdLst>
            <p14:sldId id="304"/>
            <p14:sldId id="382"/>
            <p14:sldId id="383"/>
            <p14:sldId id="385"/>
            <p14:sldId id="386"/>
            <p14:sldId id="387"/>
            <p14:sldId id="388"/>
            <p14:sldId id="389"/>
            <p14:sldId id="391"/>
            <p14:sldId id="392"/>
            <p14:sldId id="393"/>
            <p14:sldId id="3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515"/>
    <a:srgbClr val="D6DDD3"/>
    <a:srgbClr val="EDE8DD"/>
    <a:srgbClr val="C2B7A1"/>
    <a:srgbClr val="918873"/>
    <a:srgbClr val="3C3623"/>
    <a:srgbClr val="D0A760"/>
    <a:srgbClr val="434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4629" autoAdjust="0"/>
  </p:normalViewPr>
  <p:slideViewPr>
    <p:cSldViewPr snapToGrid="0" snapToObjects="1">
      <p:cViewPr>
        <p:scale>
          <a:sx n="100" d="100"/>
          <a:sy n="100" d="100"/>
        </p:scale>
        <p:origin x="-1932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81FC8AA7-62A7-4A9F-964F-D11B6DCE8648}" type="datetimeFigureOut">
              <a:rPr lang="en-US" altLang="en-US"/>
              <a:pPr/>
              <a:t>2/26/2017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B5BA6B9-E2D4-482E-AFC2-E253D941F9B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46999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8326C4F-68AE-4F6C-B480-99D1D3B365EC}" type="datetimeFigureOut">
              <a:rPr lang="en-US" altLang="en-US"/>
              <a:pPr/>
              <a:t>2/26/2017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6E08716-8F20-4D61-952B-D809BE6E7EA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90060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08716-8F20-4D61-952B-D809BE6E7EAF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219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6510338"/>
            <a:ext cx="1819275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87491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3221797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4993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115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11113"/>
            <a:ext cx="457200" cy="6096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9pPr>
          </a:lstStyle>
          <a:p>
            <a:pPr algn="ctr" eaLnBrk="1" hangingPunct="1"/>
            <a:fld id="{39E5EA95-11F4-43EB-B285-E29597C3317B}" type="slidenum">
              <a:rPr lang="en-US" altLang="en-US" sz="1000">
                <a:solidFill>
                  <a:srgbClr val="7F7F7F"/>
                </a:solidFill>
                <a:latin typeface="Arial" pitchFamily="34" charset="0"/>
              </a:rPr>
              <a:pPr algn="ctr" eaLnBrk="1" hangingPunct="1"/>
              <a:t>‹#›</a:t>
            </a:fld>
            <a:endParaRPr lang="en-US" altLang="en-US" sz="1000" dirty="0">
              <a:solidFill>
                <a:srgbClr val="7F7F7F"/>
              </a:solidFill>
              <a:latin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1211580"/>
            <a:ext cx="3779838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4866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1211581"/>
            <a:ext cx="7707862" cy="242214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8" y="3788418"/>
            <a:ext cx="7707313" cy="242214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69174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1211582"/>
            <a:ext cx="3779838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3783329"/>
            <a:ext cx="3779838" cy="24403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0398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8" y="1211582"/>
            <a:ext cx="3787775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3787484"/>
            <a:ext cx="3781425" cy="243615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1211582"/>
            <a:ext cx="3779838" cy="24307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3787484"/>
            <a:ext cx="3779838" cy="243615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8282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2051687"/>
            <a:ext cx="2954337" cy="123444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3429000"/>
            <a:ext cx="2954337" cy="124396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2046816"/>
            <a:ext cx="1951038" cy="260138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17793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8" y="1211580"/>
            <a:ext cx="7700963" cy="5012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586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11113"/>
            <a:ext cx="457200" cy="6096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itchFamily="34" charset="-128"/>
              </a:defRPr>
            </a:lvl9pPr>
          </a:lstStyle>
          <a:p>
            <a:pPr algn="ctr" eaLnBrk="1" hangingPunct="1"/>
            <a:fld id="{09CE0BBF-D8DD-4751-A304-D63AF0DA48BD}" type="slidenum">
              <a:rPr lang="en-US" altLang="en-US" sz="1000">
                <a:solidFill>
                  <a:srgbClr val="7F7F7F"/>
                </a:solidFill>
                <a:latin typeface="Arial" pitchFamily="34" charset="0"/>
              </a:rPr>
              <a:pPr algn="ctr" eaLnBrk="1" hangingPunct="1"/>
              <a:t>‹#›</a:t>
            </a:fld>
            <a:endParaRPr lang="en-US" altLang="en-US" sz="1000" dirty="0">
              <a:solidFill>
                <a:srgbClr val="7F7F7F"/>
              </a:solidFill>
              <a:latin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1211580"/>
            <a:ext cx="3779838" cy="5012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920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1211581"/>
            <a:ext cx="7707862" cy="24221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8" y="3788418"/>
            <a:ext cx="7707313" cy="24221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6423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8" y="1211580"/>
            <a:ext cx="3787775" cy="5012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1211582"/>
            <a:ext cx="3779838" cy="24307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3783329"/>
            <a:ext cx="3779838" cy="24403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7063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479388"/>
            <a:ext cx="7707862" cy="6506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8" y="1211582"/>
            <a:ext cx="3787775" cy="24307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3787484"/>
            <a:ext cx="3781425" cy="24361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1211582"/>
            <a:ext cx="3779838" cy="24307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3787484"/>
            <a:ext cx="3779838" cy="24361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146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6415088"/>
            <a:ext cx="20462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1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03850"/>
            <a:ext cx="8229600" cy="82463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4798696"/>
            <a:ext cx="6059488" cy="27432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3228481"/>
            <a:ext cx="8229600" cy="615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856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410325"/>
            <a:ext cx="9155113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0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6510338"/>
            <a:ext cx="18176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2051687"/>
            <a:ext cx="2954337" cy="123444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3429000"/>
            <a:ext cx="2954337" cy="124396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2046816"/>
            <a:ext cx="1951038" cy="260138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64429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5" y="479425"/>
            <a:ext cx="7707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5" y="1204913"/>
            <a:ext cx="7707313" cy="50180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38" y="6415088"/>
            <a:ext cx="846137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fld id="{0499CE58-2E84-48B4-B264-867BB773316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57200" cy="6867525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  <p:pic>
        <p:nvPicPr>
          <p:cNvPr id="1030" name="Picture 10" title="Stanford Universit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6475413"/>
            <a:ext cx="1817687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 kern="1200" spc="20">
          <a:solidFill>
            <a:schemeClr val="tx1"/>
          </a:solidFill>
          <a:latin typeface="Arial"/>
          <a:ea typeface="MS PGothic" pitchFamily="34" charset="-128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MS PGothic" pitchFamily="34" charset="-128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MS PGothic" pitchFamily="34" charset="-128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MS PGothic" pitchFamily="34" charset="-128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5" y="479425"/>
            <a:ext cx="77073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5" y="1204913"/>
            <a:ext cx="7707313" cy="50180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38" y="6415088"/>
            <a:ext cx="846137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fld id="{6698F848-14AA-42F5-ADFD-57562FBD41C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-11113" y="0"/>
            <a:ext cx="9155113" cy="4572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title="Stanford Universit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6475413"/>
            <a:ext cx="1817687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kern="1200" cap="small" spc="20">
          <a:solidFill>
            <a:schemeClr val="tx1"/>
          </a:solidFill>
          <a:latin typeface="Arial"/>
          <a:ea typeface="MS PGothic" pitchFamily="34" charset="-128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MS PGothic" pitchFamily="34" charset="-128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MS PGothic" pitchFamily="34" charset="-128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MS PGothic" pitchFamily="34" charset="-128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457200" y="1438275"/>
            <a:ext cx="8229600" cy="3257550"/>
          </a:xfrm>
        </p:spPr>
        <p:txBody>
          <a:bodyPr/>
          <a:lstStyle/>
          <a:p>
            <a:r>
              <a:rPr lang="en-US" altLang="en-US" sz="2000" dirty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/>
            </a:r>
            <a:br>
              <a:rPr lang="en-US" altLang="en-US" sz="2000" dirty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</a:br>
            <a:r>
              <a:rPr lang="en-US" altLang="en-US" b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>A Credit Card From Hell?</a:t>
            </a:r>
            <a:br>
              <a:rPr lang="en-US" altLang="en-US" b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</a:b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/>
            </a:r>
            <a:b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</a:br>
            <a:r>
              <a:rPr lang="en-US" altLang="en-US" sz="2400" i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>Deferred </a:t>
            </a:r>
            <a:r>
              <a:rPr lang="en-US" altLang="en-US" sz="2400" i="1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>Maintenance and P3 </a:t>
            </a:r>
            <a:r>
              <a:rPr lang="en-US" altLang="en-US" sz="2400" i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>Evaluation</a:t>
            </a:r>
            <a:r>
              <a:rPr lang="en-US" altLang="en-US" sz="2400" i="1" dirty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/>
            </a:r>
            <a:br>
              <a:rPr lang="en-US" altLang="en-US" sz="2400" i="1" dirty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</a:br>
            <a:r>
              <a:rPr lang="en-US" altLang="en-US" sz="2400" i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/>
            </a:r>
            <a:br>
              <a:rPr lang="en-US" altLang="en-US" sz="2400" i="1" dirty="0" smtClean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</a:br>
            <a:r>
              <a:rPr lang="en-US" altLang="en-US" sz="3200" dirty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  <a:t/>
            </a:r>
            <a:br>
              <a:rPr lang="en-US" altLang="en-US" sz="3200" dirty="0">
                <a:solidFill>
                  <a:prstClr val="black"/>
                </a:solidFill>
                <a:latin typeface="Arial" pitchFamily="34" charset="0"/>
                <a:ea typeface="+mj-ea"/>
                <a:cs typeface="+mj-cs"/>
              </a:rPr>
            </a:br>
            <a:r>
              <a:rPr lang="en-US" altLang="en-US" sz="2000" dirty="0" smtClean="0">
                <a:latin typeface="Arial" pitchFamily="34" charset="0"/>
              </a:rPr>
              <a:t>Value for Funding Development Project</a:t>
            </a:r>
            <a:r>
              <a:rPr lang="en-US" altLang="en-US" sz="2800" dirty="0">
                <a:latin typeface="Arial" pitchFamily="34" charset="0"/>
              </a:rPr>
              <a:t/>
            </a:r>
            <a:br>
              <a:rPr lang="en-US" altLang="en-US" sz="2800" dirty="0">
                <a:latin typeface="Arial" pitchFamily="34" charset="0"/>
              </a:rPr>
            </a:br>
            <a:r>
              <a:rPr lang="en-US" altLang="en-US" sz="2800" dirty="0" smtClean="0">
                <a:latin typeface="Arial" pitchFamily="34" charset="0"/>
              </a:rPr>
              <a:t> </a:t>
            </a:r>
            <a:br>
              <a:rPr lang="en-US" altLang="en-US" sz="2800" dirty="0" smtClean="0">
                <a:latin typeface="Arial" pitchFamily="34" charset="0"/>
              </a:rPr>
            </a:br>
            <a:r>
              <a:rPr lang="en-US" altLang="en-US" sz="1800" dirty="0" smtClean="0">
                <a:solidFill>
                  <a:schemeClr val="bg2"/>
                </a:solidFill>
                <a:latin typeface="Arial" pitchFamily="34" charset="0"/>
              </a:rPr>
              <a:t>Stanford University Global Projects Center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42256" y="4460874"/>
            <a:ext cx="6059488" cy="920329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Wingdings" charset="0"/>
              <a:buNone/>
              <a:defRPr/>
            </a:pPr>
            <a:endParaRPr lang="en-US" dirty="0" smtClean="0">
              <a:ea typeface="ＭＳ Ｐゴシック" charset="0"/>
            </a:endParaRPr>
          </a:p>
          <a:p>
            <a:pPr marL="0" indent="0" fontAlgn="auto">
              <a:spcAft>
                <a:spcPts val="0"/>
              </a:spcAft>
              <a:buFont typeface="Wingdings" charset="0"/>
              <a:buNone/>
              <a:defRPr/>
            </a:pPr>
            <a:r>
              <a:rPr lang="en-US" smtClean="0">
                <a:solidFill>
                  <a:schemeClr val="tx1"/>
                </a:solidFill>
                <a:ea typeface="ＭＳ Ｐゴシック" charset="0"/>
              </a:rPr>
              <a:t>February </a:t>
            </a:r>
            <a:r>
              <a:rPr lang="en-US" dirty="0" smtClean="0">
                <a:solidFill>
                  <a:schemeClr val="tx1"/>
                </a:solidFill>
                <a:ea typeface="ＭＳ Ｐゴシック" charset="0"/>
              </a:rPr>
              <a:t>2017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6% DM Card: “New Normal” = 5 Bad</a:t>
            </a:r>
            <a:r>
              <a:rPr lang="en-US"/>
              <a:t> </a:t>
            </a:r>
            <a:r>
              <a:rPr lang="en-US" smtClean="0"/>
              <a:t>Years, 3 Good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628217"/>
            <a:ext cx="7700963" cy="417782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92405"/>
      </p:ext>
    </p:extLst>
  </p:cSld>
  <p:clrMapOvr>
    <a:masterClrMapping/>
  </p:clrMapOvr>
  <p:transition spd="slow"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9% DM Card in New Normal World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619647"/>
            <a:ext cx="7700963" cy="419496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8439"/>
      </p:ext>
    </p:extLst>
  </p:cSld>
  <p:clrMapOvr>
    <a:masterClrMapping/>
  </p:clrMapOvr>
  <p:transition spd="slow" advTm="6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Quick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sz="11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Deferred </a:t>
            </a:r>
            <a:r>
              <a:rPr lang="en-US" sz="2400" smtClean="0"/>
              <a:t>maintenance </a:t>
            </a:r>
            <a:r>
              <a:rPr lang="en-US" sz="2400"/>
              <a:t>a</a:t>
            </a:r>
            <a:r>
              <a:rPr lang="en-US" sz="2400" smtClean="0"/>
              <a:t>s type of </a:t>
            </a:r>
            <a:r>
              <a:rPr lang="en-US" sz="2400" b="1" smtClean="0">
                <a:solidFill>
                  <a:srgbClr val="FF0000"/>
                </a:solidFill>
              </a:rPr>
              <a:t>public-sector debt</a:t>
            </a:r>
            <a:r>
              <a:rPr lang="en-US" sz="2400" smtClean="0"/>
              <a:t> connects fiscal context to P3 comparison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“DM Card” can be </a:t>
            </a:r>
            <a:r>
              <a:rPr lang="en-US" sz="2400" b="1" smtClean="0">
                <a:solidFill>
                  <a:srgbClr val="FF0000"/>
                </a:solidFill>
              </a:rPr>
              <a:t>insidiously addictive and expensive</a:t>
            </a:r>
            <a:r>
              <a:rPr lang="en-US" sz="2400" b="1" smtClean="0"/>
              <a:t> </a:t>
            </a:r>
            <a:r>
              <a:rPr lang="en-US" sz="2400" dirty="0" smtClean="0"/>
              <a:t>over long term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smtClean="0"/>
              <a:t>Practical Tip</a:t>
            </a:r>
            <a:r>
              <a:rPr lang="en-US" sz="2400" dirty="0" smtClean="0"/>
              <a:t>:  Search for </a:t>
            </a:r>
            <a:r>
              <a:rPr lang="en-US" sz="2400" b="1" dirty="0" smtClean="0">
                <a:solidFill>
                  <a:srgbClr val="FF0000"/>
                </a:solidFill>
              </a:rPr>
              <a:t>P3 breakeven level </a:t>
            </a:r>
            <a:r>
              <a:rPr lang="en-US" sz="2400" dirty="0" smtClean="0"/>
              <a:t>with </a:t>
            </a:r>
            <a:r>
              <a:rPr lang="en-US" sz="2400" smtClean="0"/>
              <a:t>realistic assumptions – then consider downside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61088"/>
      </p:ext>
    </p:extLst>
  </p:cSld>
  <p:clrMapOvr>
    <a:masterClrMapping/>
  </p:clrMapOvr>
  <p:transition spd="slow" advTm="7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Deferred Maintenance</a:t>
            </a:r>
            <a:r>
              <a:rPr lang="en-US" smtClean="0"/>
              <a:t>:  Connecting to Fiscal Conext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/>
            <a:endParaRPr lang="en-US" sz="800" dirty="0" smtClean="0"/>
          </a:p>
          <a:p>
            <a:pPr marL="0" indent="0"/>
            <a:endParaRPr lang="en-US" sz="1200" dirty="0"/>
          </a:p>
          <a:p>
            <a:pPr marL="0" indent="0"/>
            <a:endParaRPr lang="en-US" sz="800" dirty="0" smtClean="0"/>
          </a:p>
          <a:p>
            <a:pPr marL="0" indent="0"/>
            <a:r>
              <a:rPr lang="en-US" sz="2400" b="1" smtClean="0"/>
              <a:t>Deferred maintenance as public debt?</a:t>
            </a:r>
            <a:endParaRPr lang="en-US" sz="2400" b="1" dirty="0" smtClean="0"/>
          </a:p>
          <a:p>
            <a:pPr marL="0" indent="0"/>
            <a:endParaRPr lang="en-US" sz="1600" dirty="0"/>
          </a:p>
          <a:p>
            <a:pPr marL="548640"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Skipping maintenance in bad years = “</a:t>
            </a:r>
            <a:r>
              <a:rPr lang="en-US" sz="2400" b="1" dirty="0" smtClean="0">
                <a:solidFill>
                  <a:srgbClr val="FF0000"/>
                </a:solidFill>
              </a:rPr>
              <a:t>borrowing</a:t>
            </a:r>
            <a:r>
              <a:rPr lang="en-US" sz="2400" dirty="0" smtClean="0">
                <a:solidFill>
                  <a:schemeClr val="tx1"/>
                </a:solidFill>
              </a:rPr>
              <a:t>”</a:t>
            </a:r>
          </a:p>
          <a:p>
            <a:pPr marL="548640"/>
            <a:endParaRPr lang="en-US" sz="1400" dirty="0" smtClean="0"/>
          </a:p>
          <a:p>
            <a:pPr marL="548640">
              <a:buFont typeface="Arial" panose="020B0604020202020204" pitchFamily="34" charset="0"/>
              <a:buChar char="•"/>
            </a:pPr>
            <a:r>
              <a:rPr lang="en-US" sz="2400" dirty="0" smtClean="0"/>
              <a:t>Catching up during good years = “</a:t>
            </a:r>
            <a:r>
              <a:rPr lang="en-US" sz="2400" b="1" dirty="0" smtClean="0">
                <a:solidFill>
                  <a:srgbClr val="FF0000"/>
                </a:solidFill>
              </a:rPr>
              <a:t>repayment</a:t>
            </a:r>
            <a:r>
              <a:rPr lang="en-US" sz="2400" dirty="0" smtClean="0"/>
              <a:t>”</a:t>
            </a:r>
          </a:p>
          <a:p>
            <a:pPr marL="548640"/>
            <a:endParaRPr lang="en-US" sz="1400" dirty="0" smtClean="0"/>
          </a:p>
          <a:p>
            <a:pPr marL="548640">
              <a:buFont typeface="Arial" panose="020B0604020202020204" pitchFamily="34" charset="0"/>
              <a:buChar char="•"/>
            </a:pPr>
            <a:r>
              <a:rPr lang="en-US" sz="2400" dirty="0" smtClean="0"/>
              <a:t>If cost of catch-up &gt; skipped amount = “</a:t>
            </a:r>
            <a:r>
              <a:rPr lang="en-US" sz="2400" b="1" dirty="0" smtClean="0">
                <a:solidFill>
                  <a:srgbClr val="FF0000"/>
                </a:solidFill>
              </a:rPr>
              <a:t>interest</a:t>
            </a:r>
            <a:r>
              <a:rPr lang="en-US" sz="2400" dirty="0" smtClean="0"/>
              <a:t>”</a:t>
            </a:r>
          </a:p>
          <a:p>
            <a:pPr marL="54864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48640">
              <a:buFont typeface="Arial" panose="020B0604020202020204" pitchFamily="34" charset="0"/>
              <a:buChar char="•"/>
            </a:pPr>
            <a:r>
              <a:rPr lang="en-US" sz="2400" dirty="0" smtClean="0"/>
              <a:t>In effect, a public-sector “</a:t>
            </a:r>
            <a:r>
              <a:rPr lang="en-US" sz="2400" b="1" dirty="0" smtClean="0">
                <a:solidFill>
                  <a:srgbClr val="FF0000"/>
                </a:solidFill>
              </a:rPr>
              <a:t>credit card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63144"/>
      </p:ext>
    </p:extLst>
  </p:cSld>
  <p:clrMapOvr>
    <a:masterClrMapping/>
  </p:clrMapOvr>
  <p:transition spd="slow" advTm="5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“DM Card”:  A Credit Card From Hell?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226371"/>
            <a:ext cx="7700963" cy="498152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92146"/>
      </p:ext>
    </p:extLst>
  </p:cSld>
  <p:clrMapOvr>
    <a:masterClrMapping/>
  </p:clrMapOvr>
  <p:transition spd="slow" advTm="7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the DM Card to Debt Balance: Simple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endParaRPr lang="en-US" sz="500" b="1" u="sng" dirty="0" smtClean="0"/>
          </a:p>
          <a:p>
            <a:r>
              <a:rPr lang="en-US" sz="2400" b="1" dirty="0" smtClean="0"/>
              <a:t>	</a:t>
            </a:r>
            <a:r>
              <a:rPr lang="en-US" sz="2400" b="1" u="sng" dirty="0" smtClean="0"/>
              <a:t>Traditional Financing</a:t>
            </a:r>
          </a:p>
          <a:p>
            <a:endParaRPr lang="en-US" sz="800" dirty="0" smtClean="0"/>
          </a:p>
          <a:p>
            <a:pPr marL="914400">
              <a:buFont typeface="Arial" panose="020B0604020202020204" pitchFamily="34" charset="0"/>
              <a:buChar char="•"/>
            </a:pPr>
            <a:r>
              <a:rPr lang="en-US" sz="2000" dirty="0" smtClean="0"/>
              <a:t>$100m simple project</a:t>
            </a:r>
          </a:p>
          <a:p>
            <a:pPr marL="914400">
              <a:buFont typeface="Arial" panose="020B0604020202020204" pitchFamily="34" charset="0"/>
              <a:buChar char="•"/>
            </a:pPr>
            <a:r>
              <a:rPr lang="en-US" sz="2000" dirty="0" smtClean="0"/>
              <a:t>100% </a:t>
            </a:r>
            <a:r>
              <a:rPr lang="en-US" sz="2000" smtClean="0"/>
              <a:t>debt financed: </a:t>
            </a:r>
            <a:r>
              <a:rPr lang="en-US" sz="2000" dirty="0" smtClean="0"/>
              <a:t>30 years, 3.0%</a:t>
            </a:r>
          </a:p>
          <a:p>
            <a:pPr marL="914400">
              <a:buFont typeface="Arial" panose="020B0604020202020204" pitchFamily="34" charset="0"/>
              <a:buChar char="•"/>
            </a:pPr>
            <a:r>
              <a:rPr lang="en-US" sz="2000" dirty="0" smtClean="0"/>
              <a:t>$5m/year whole-life maintenance schedule</a:t>
            </a:r>
          </a:p>
          <a:p>
            <a:pPr marL="914400">
              <a:buFont typeface="Arial" panose="020B0604020202020204" pitchFamily="34" charset="0"/>
              <a:buChar char="•"/>
            </a:pPr>
            <a:r>
              <a:rPr lang="en-US" sz="2000" dirty="0" smtClean="0"/>
              <a:t>Maintenance deferred during bad years: </a:t>
            </a:r>
            <a:r>
              <a:rPr lang="en-US" sz="2000" b="1" dirty="0" smtClean="0">
                <a:solidFill>
                  <a:srgbClr val="FF0000"/>
                </a:solidFill>
              </a:rPr>
              <a:t>50%</a:t>
            </a:r>
          </a:p>
          <a:p>
            <a:pPr marL="914400">
              <a:buFont typeface="Arial" panose="020B0604020202020204" pitchFamily="34" charset="0"/>
              <a:buChar char="•"/>
            </a:pPr>
            <a:r>
              <a:rPr lang="en-US" sz="2000" dirty="0" smtClean="0"/>
              <a:t>Maintenance catch-up in good years</a:t>
            </a:r>
            <a:r>
              <a:rPr lang="en-US" sz="2000" smtClean="0"/>
              <a:t>: </a:t>
            </a:r>
            <a:r>
              <a:rPr lang="en-US" sz="2000" b="1" smtClean="0">
                <a:solidFill>
                  <a:srgbClr val="FF0000"/>
                </a:solidFill>
              </a:rPr>
              <a:t>50%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914400">
              <a:buFont typeface="Arial" panose="020B0604020202020204" pitchFamily="34" charset="0"/>
              <a:buChar char="•"/>
            </a:pPr>
            <a:r>
              <a:rPr lang="en-US" sz="2000" smtClean="0"/>
              <a:t>Annual % Cost of Deferred Maintenance: </a:t>
            </a:r>
            <a:r>
              <a:rPr lang="en-US" sz="2000" b="1" smtClean="0">
                <a:solidFill>
                  <a:srgbClr val="FF0000"/>
                </a:solidFill>
              </a:rPr>
              <a:t>?</a:t>
            </a:r>
          </a:p>
          <a:p>
            <a:endParaRPr lang="en-US" sz="1200" dirty="0" smtClean="0"/>
          </a:p>
          <a:p>
            <a:r>
              <a:rPr lang="en-US" sz="2400" b="1" smtClean="0"/>
              <a:t>	</a:t>
            </a:r>
            <a:r>
              <a:rPr lang="en-US" sz="2400" b="1" u="sng" smtClean="0"/>
              <a:t>Simplified P3 </a:t>
            </a:r>
            <a:r>
              <a:rPr lang="en-US" sz="2400" b="1" u="sng" dirty="0" smtClean="0"/>
              <a:t>Alternative - </a:t>
            </a:r>
            <a:r>
              <a:rPr lang="en-US" sz="2400" i="1" u="sng" dirty="0" smtClean="0"/>
              <a:t>Same except</a:t>
            </a:r>
            <a:r>
              <a:rPr lang="en-US" sz="2400" b="1" u="sng" dirty="0" smtClean="0"/>
              <a:t>:</a:t>
            </a:r>
          </a:p>
          <a:p>
            <a:endParaRPr lang="en-US" sz="800" dirty="0" smtClean="0"/>
          </a:p>
          <a:p>
            <a:pPr marL="914400">
              <a:buFont typeface="Arial" panose="020B0604020202020204" pitchFamily="34" charset="0"/>
              <a:buChar char="•"/>
            </a:pPr>
            <a:r>
              <a:rPr lang="en-US" sz="2000" dirty="0" smtClean="0"/>
              <a:t>Debt financing more expensive: 3.5%</a:t>
            </a:r>
          </a:p>
          <a:p>
            <a:pPr marL="914400">
              <a:buFont typeface="Arial" panose="020B0604020202020204" pitchFamily="34" charset="0"/>
              <a:buChar char="•"/>
            </a:pPr>
            <a:r>
              <a:rPr lang="en-US" sz="2000" dirty="0" smtClean="0"/>
              <a:t>No </a:t>
            </a:r>
            <a:r>
              <a:rPr lang="en-US" sz="2000" smtClean="0"/>
              <a:t>deferred maintenance! </a:t>
            </a:r>
            <a:r>
              <a:rPr lang="en-US" sz="2400" dirty="0" smtClean="0"/>
              <a:t>				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30.02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99378"/>
      </p:ext>
    </p:extLst>
  </p:cSld>
  <p:clrMapOvr>
    <a:masterClrMapping/>
  </p:clrMapOvr>
  <p:transition spd="slow" advTm="1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Unrealistic: A World Without Fiscal Cycles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621159"/>
            <a:ext cx="7700963" cy="419194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28294"/>
      </p:ext>
    </p:extLst>
  </p:cSld>
  <p:clrMapOvr>
    <a:masterClrMapping/>
  </p:clrMapOvr>
  <p:transition spd="slow" advClick="0" advTm="4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Historical Fiscal Cycle</a:t>
            </a:r>
            <a:r>
              <a:rPr lang="en-US" dirty="0" smtClean="0"/>
              <a:t>: 3 Bad Years</a:t>
            </a:r>
            <a:r>
              <a:rPr lang="en-US" smtClean="0"/>
              <a:t>, 5 </a:t>
            </a:r>
            <a:r>
              <a:rPr lang="en-US" dirty="0" smtClean="0"/>
              <a:t>Good Ones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617121"/>
            <a:ext cx="7700963" cy="420002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43639"/>
      </p:ext>
    </p:extLst>
  </p:cSld>
  <p:clrMapOvr>
    <a:masterClrMapping/>
  </p:clrMapOvr>
  <p:transition spd="slow" advTm="3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0</a:t>
            </a:r>
            <a:r>
              <a:rPr lang="en-US" dirty="0" smtClean="0"/>
              <a:t>% DM Card: A Free Lunch?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621159"/>
            <a:ext cx="7700963" cy="419194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40453"/>
      </p:ext>
    </p:extLst>
  </p:cSld>
  <p:clrMapOvr>
    <a:masterClrMapping/>
  </p:clrMapOvr>
  <p:transition spd="slow" advTm="4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</a:t>
            </a:r>
            <a:r>
              <a:rPr lang="en-US" dirty="0" smtClean="0"/>
              <a:t>% DM Card:  Benign-ish?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619895"/>
            <a:ext cx="7700963" cy="419447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41307"/>
      </p:ext>
    </p:extLst>
  </p:cSld>
  <p:clrMapOvr>
    <a:masterClrMapping/>
  </p:clrMapOvr>
  <p:transition spd="slow" advTm="3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6% </a:t>
            </a:r>
            <a:r>
              <a:rPr lang="en-US" dirty="0" smtClean="0"/>
              <a:t>DM Card:  Breakeven with P3 Financing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621650"/>
            <a:ext cx="7700963" cy="419096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6255"/>
      </p:ext>
    </p:extLst>
  </p:cSld>
  <p:clrMapOvr>
    <a:masterClrMapping/>
  </p:clrMapOvr>
  <p:transition spd="slow" advTm="4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Preso_4x3_v7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SU_Preso_4x3_v7</Template>
  <TotalTime>9027</TotalTime>
  <Words>187</Words>
  <Application>Microsoft Office PowerPoint</Application>
  <PresentationFormat>On-screen Show (4:3)</PresentationFormat>
  <Paragraphs>48</Paragraphs>
  <Slides>12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SU_Preso_4x3_v7</vt:lpstr>
      <vt:lpstr>SU_Template_TopBar</vt:lpstr>
      <vt:lpstr> A Credit Card From Hell?  Deferred Maintenance and P3 Evaluation   Value for Funding Development Project   Stanford University Global Projects Center</vt:lpstr>
      <vt:lpstr>Deferred Maintenance:  Connecting to Fiscal Conext</vt:lpstr>
      <vt:lpstr>The “DM Card”:  A Credit Card From Hell?</vt:lpstr>
      <vt:lpstr>Adding the DM Card to Debt Balance: Simple Example</vt:lpstr>
      <vt:lpstr>Unrealistic: A World Without Fiscal Cycles</vt:lpstr>
      <vt:lpstr>Historical Fiscal Cycle: 3 Bad Years, 5 Good Ones</vt:lpstr>
      <vt:lpstr>0% DM Card: A Free Lunch?</vt:lpstr>
      <vt:lpstr>3% DM Card:  Benign-ish? </vt:lpstr>
      <vt:lpstr>6% DM Card:  Breakeven with P3 Financing</vt:lpstr>
      <vt:lpstr>6% DM Card: “New Normal” = 5 Bad Years, 3 Good</vt:lpstr>
      <vt:lpstr>9% DM Card in New Normal World</vt:lpstr>
      <vt:lpstr>Three Quick Takeaways</vt:lpstr>
    </vt:vector>
  </TitlesOfParts>
  <Company>Hewlett-Packard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Guidelines</dc:title>
  <dc:creator>JRyan</dc:creator>
  <dc:description>2012 PowerPoint template redesign</dc:description>
  <cp:lastModifiedBy>JRyan</cp:lastModifiedBy>
  <cp:revision>402</cp:revision>
  <cp:lastPrinted>2017-02-18T16:11:17Z</cp:lastPrinted>
  <dcterms:created xsi:type="dcterms:W3CDTF">2015-11-10T00:18:19Z</dcterms:created>
  <dcterms:modified xsi:type="dcterms:W3CDTF">2017-02-27T00:22:09Z</dcterms:modified>
</cp:coreProperties>
</file>